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1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80" r:id="rId16"/>
    <p:sldId id="282" r:id="rId17"/>
    <p:sldId id="272" r:id="rId18"/>
    <p:sldId id="284" r:id="rId19"/>
    <p:sldId id="273" r:id="rId20"/>
    <p:sldId id="283" r:id="rId21"/>
    <p:sldId id="289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7FA485-09CD-4124-B879-C79A28054A1C}">
          <p14:sldIdLst>
            <p14:sldId id="256"/>
          </p14:sldIdLst>
        </p14:section>
        <p14:section name="Tipología de segmentación" id="{D114CECA-D5ED-4D8B-B060-8E2FF44560F6}">
          <p14:sldIdLst>
            <p14:sldId id="257"/>
            <p14:sldId id="258"/>
          </p14:sldIdLst>
        </p14:section>
        <p14:section name="Conductual y Psicográfica" id="{E02F374E-0200-428A-93E5-F4F13F890557}">
          <p14:sldIdLst>
            <p14:sldId id="261"/>
          </p14:sldIdLst>
        </p14:section>
        <p14:section name="Demográfica y Geográfica" id="{5BBDB7FE-6A4E-4AAB-A66A-479B73745BC9}">
          <p14:sldIdLst>
            <p14:sldId id="265"/>
          </p14:sldIdLst>
        </p14:section>
        <p14:section name="Uso del producto" id="{42DC73AF-FA60-4BF2-91E1-A3AD8860ADFF}">
          <p14:sldIdLst>
            <p14:sldId id="266"/>
          </p14:sldIdLst>
        </p14:section>
        <p14:section name="Perfilamiento de clientes" id="{11CBE3C4-D8C0-4679-8A49-697F88D606CE}">
          <p14:sldIdLst>
            <p14:sldId id="267"/>
            <p14:sldId id="268"/>
          </p14:sldIdLst>
        </p14:section>
        <p14:section name="Persona" id="{BDE65101-FD76-45FC-9938-04E9EA7E4DD6}">
          <p14:sldIdLst>
            <p14:sldId id="269"/>
          </p14:sldIdLst>
        </p14:section>
        <p14:section name="Empresa" id="{DDB13843-5291-4C97-9019-F99A4D73650C}">
          <p14:sldIdLst>
            <p14:sldId id="271"/>
          </p14:sldIdLst>
        </p14:section>
        <p14:section name="Buyer" id="{3C3E121B-DCBF-44C7-AE97-776D875022B9}">
          <p14:sldIdLst>
            <p14:sldId id="270"/>
            <p14:sldId id="280"/>
            <p14:sldId id="282"/>
          </p14:sldIdLst>
        </p14:section>
        <p14:section name="Tamaño del mercado" id="{22B88F57-8D51-4352-B1FE-194CA0003BD3}">
          <p14:sldIdLst>
            <p14:sldId id="272"/>
            <p14:sldId id="284"/>
            <p14:sldId id="273"/>
            <p14:sldId id="283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CE4A"/>
    <a:srgbClr val="00DA24"/>
    <a:srgbClr val="05D5D0"/>
    <a:srgbClr val="5FFBF7"/>
    <a:srgbClr val="3A65DE"/>
    <a:srgbClr val="4212C8"/>
    <a:srgbClr val="471DFB"/>
    <a:srgbClr val="5F3AFC"/>
    <a:srgbClr val="725FFD"/>
    <a:srgbClr val="1B0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D532D-B6F0-F040-6418-9ADA5810FFF7}" v="490" dt="2024-09-04T16:20:18.642"/>
    <p1510:client id="{27E1D171-99B5-6A76-81E4-C9F34FBD1330}" v="385" dt="2024-09-04T14:43:55.754"/>
    <p1510:client id="{A8657C82-DC5E-6E10-2DBB-B00B9548126F}" v="142" dt="2024-09-03T16:44:55.584"/>
    <p1510:client id="{AE7757BD-D9C1-4F94-BAAB-1938A2FFF6E6}" v="2700" dt="2024-09-04T16:44:18.870"/>
    <p1510:client id="{D0FA8977-C756-4B64-8C0A-29E6C5D130EF}" v="376" dt="2024-09-04T05:40:02.751"/>
    <p1510:client id="{E363432F-1E8F-D4C0-16B7-4836CF310E41}" v="4" dt="2024-09-04T14:52:38.407"/>
    <p1510:client id="{E6C3B3EA-3640-6693-33BB-B7525641BB73}" v="7" dt="2024-09-04T15:01:50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31A7-21EF-8C3E-8C1D-9266AC917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2A3A5-05DB-D19F-3D55-1E59CC338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5E229-A8E1-EE66-BAD8-DB9981ED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DA3F0-5F67-5040-0CA0-8B6E0D82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DE348-9A3F-D516-352A-F427B95F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5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216D-E7A1-987D-7112-2B7EACD9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889F5-A33C-F424-61FD-79B45EC52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A2-531E-EE56-F6F4-A79AB0E4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8039E-173D-CA09-9DBE-FEDB26CD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0527D-4E0A-822D-13CE-60C89A6F9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FDFD73-07A0-487D-3E03-E4D4F3116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0289F-D1E8-063B-7F50-D6FF24309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26774-8A6C-FB1D-8504-626336C53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2FD0-1EF5-EF59-1683-16095A39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9740-E3F8-631F-440C-8C320687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0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8E0A-7663-3080-617D-56A28F9A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242B-1F58-1D14-BCD0-D1D3F5AE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D9A2B-713F-887D-FA9C-D77BC321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FF53-2007-1D5C-FAB2-314D7D7D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3A811-75EC-5FB9-9626-97B382A4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8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B115-859C-81F4-112C-A9A74DD9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BDB10-7D68-3A0E-9B5B-9B41E0F80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414B4-2535-690A-1BA7-8950B9E92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621ED-2C65-BEDB-080F-E2E4095A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C294-5F42-9E9D-3A73-13D64588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2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A384-9C16-6724-FA8A-FEA3F77B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02B7C-64E8-A9D9-1DC2-C86C2E8BB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64315-4016-24C3-D2FD-5418264CC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609FC-CCB6-5533-BD7A-06CC5A7B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0C5E1-7363-E3C6-3773-807BBDEF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F210C-8F22-7E81-19E1-C9735AA6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4484-0CF9-9762-FA46-52E8DD23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D413-4F70-8664-5B82-DBBBB72CD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CF51D-8A49-9DAC-5AEC-FDAC3CA80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011D8-862D-1FFF-16A0-471219EB1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15969-BFE3-87DC-4780-F2A74DEFA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E584D-793B-7E9F-44A3-5D0F8B421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53C73-0764-29D1-635F-40B44872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082D2-32CB-1146-90DB-85F0A65F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20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1D0CA-02D4-3806-B520-785B6A89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8E5E1-BD7B-5AFC-AB61-C8B72ACE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982DA-63D2-BA15-D6C0-82F2954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8A427-68BE-FE19-5077-B36591C4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464A9-BE57-28D3-F37A-CC1E27EA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C00F4-BD25-E8DC-020B-3C72E3FD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4CD8E-8E55-D095-6DEA-18965634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3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6D3C-22FA-E6E8-C5A5-65686B0A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A817-D362-2646-C888-CB5D870A2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2C0AA-E390-91ED-C717-D8F344E7C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3A5C8-8926-C920-FD1F-E0B6A128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1FF9B-2328-89B8-B920-726450958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D897A-C736-27AA-1EE3-775B142A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45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C719-C472-409F-0AF7-D13FED6C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89A8E-F121-7085-6494-025389DF81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DCF75-A252-69AC-5129-2411A0A0F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B46BD-BE0B-15B3-6E1E-E7606C512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F2D7A-D381-A49A-049C-11EA02C8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A7EBF-CC67-A04B-E3F8-4EE16D7A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D7C24-3A34-2087-0249-03C4BB6A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66354-C53C-AF6F-7662-8549315D0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5862E-E807-7987-C5D5-AF842807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C086C-CCBD-455A-B91D-9F6AC5843AA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A3118-5E3C-0EC4-1967-EB8B6F1E4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2A1D-E790-D541-0F0A-20C94A1DF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0CFA1-DD34-4216-B304-575D78BB0C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4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4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4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4.wdp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0.png"/><Relationship Id="rId3" Type="http://schemas.openxmlformats.org/officeDocument/2006/relationships/image" Target="../media/image9.png"/><Relationship Id="rId7" Type="http://schemas.openxmlformats.org/officeDocument/2006/relationships/image" Target="../media/image100.png"/><Relationship Id="rId12" Type="http://schemas.openxmlformats.org/officeDocument/2006/relationships/slide" Target="slide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5" Type="http://schemas.openxmlformats.org/officeDocument/2006/relationships/image" Target="../media/image14.svg"/><Relationship Id="rId10" Type="http://schemas.openxmlformats.org/officeDocument/2006/relationships/image" Target="../media/image110.png"/><Relationship Id="rId4" Type="http://schemas.microsoft.com/office/2007/relationships/hdphoto" Target="../media/hdphoto2.wdp"/><Relationship Id="rId9" Type="http://schemas.openxmlformats.org/officeDocument/2006/relationships/slide" Target="slide4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slide" Target="slide10.xml"/><Relationship Id="rId5" Type="http://schemas.openxmlformats.org/officeDocument/2006/relationships/image" Target="../media/image20.png"/><Relationship Id="rId15" Type="http://schemas.openxmlformats.org/officeDocument/2006/relationships/image" Target="../media/image240.png"/><Relationship Id="rId10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20.png"/><Relationship Id="rId1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 IMPORTANCIA DE UNA BUENA SEGMENTACIÓN DE MERCADO | Universidad de  Oriente Veracruz">
            <a:extLst>
              <a:ext uri="{FF2B5EF4-FFF2-40B4-BE49-F238E27FC236}">
                <a16:creationId xmlns:a16="http://schemas.microsoft.com/office/drawing/2014/main" id="{81033502-92E5-C97E-B627-9279A3596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 bwMode="auto">
          <a:xfrm>
            <a:off x="0" y="-17796"/>
            <a:ext cx="12223637" cy="6875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75BE483B-87E4-DB3D-8596-FE0B14624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7029819"/>
                  </p:ext>
                </p:extLst>
              </p:nvPr>
            </p:nvGraphicFramePr>
            <p:xfrm>
              <a:off x="3276599" y="3337504"/>
              <a:ext cx="5509232" cy="3098943"/>
            </p:xfrm>
            <a:graphic>
              <a:graphicData uri="http://schemas.microsoft.com/office/powerpoint/2016/sectionzoom">
                <psez:sectionZm>
                  <psez:sectionZmObj sectionId="{11CBE3C4-D8C0-4679-8A49-697F88D606CE}">
                    <psez:zmPr id="{58A91A39-ECD4-4926-A90F-3DFB20E04C1C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09232" cy="309894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5BE483B-87E4-DB3D-8596-FE0B14624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6599" y="3337504"/>
                <a:ext cx="5509232" cy="3098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3571302-AA37-9103-5F70-9FCD6B1F59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511436"/>
                  </p:ext>
                </p:extLst>
              </p:nvPr>
            </p:nvGraphicFramePr>
            <p:xfrm>
              <a:off x="-917568" y="3429000"/>
              <a:ext cx="4933388" cy="2775030"/>
            </p:xfrm>
            <a:graphic>
              <a:graphicData uri="http://schemas.microsoft.com/office/powerpoint/2016/sectionzoom">
                <psez:sectionZm>
                  <psez:sectionZmObj sectionId="{D114CECA-D5ED-4D8B-B060-8E2FF44560F6}">
                    <psez:zmPr id="{DCC97C77-85D1-4C04-AA30-F6E171384C43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933388" cy="277503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3571302-AA37-9103-5F70-9FCD6B1F59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917568" y="3429000"/>
                <a:ext cx="4933388" cy="2775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44DA562C-5F8F-1F8B-F94F-586E679640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4840764"/>
                  </p:ext>
                </p:extLst>
              </p:nvPr>
            </p:nvGraphicFramePr>
            <p:xfrm>
              <a:off x="7579478" y="3282711"/>
              <a:ext cx="5453522" cy="3067607"/>
            </p:xfrm>
            <a:graphic>
              <a:graphicData uri="http://schemas.microsoft.com/office/powerpoint/2016/sectionzoom">
                <psez:sectionZm>
                  <psez:sectionZmObj sectionId="{22B88F57-8D51-4352-B1FE-194CA0003BD3}">
                    <psez:zmPr id="{E1E06A48-C1E4-416C-A0AB-26324C5A4E1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53522" cy="306760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4DA562C-5F8F-1F8B-F94F-586E67964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79478" y="3282711"/>
                <a:ext cx="5453522" cy="306760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245536E7-9148-FCD3-7B5E-8E3127B0B129}"/>
              </a:ext>
            </a:extLst>
          </p:cNvPr>
          <p:cNvSpPr txBox="1"/>
          <p:nvPr/>
        </p:nvSpPr>
        <p:spPr>
          <a:xfrm>
            <a:off x="3154305" y="765457"/>
            <a:ext cx="5915025" cy="1046440"/>
          </a:xfrm>
          <a:prstGeom prst="rect">
            <a:avLst/>
          </a:prstGeom>
          <a:noFill/>
          <a:effectLst>
            <a:outerShdw blurRad="50800" dist="50800" dir="5400000" sx="129000" sy="129000" algn="ctr" rotWithShape="0">
              <a:srgbClr val="000000">
                <a:alpha val="7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440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sis MT Pro Black" panose="02040A04050005020304" pitchFamily="18" charset="0"/>
              </a:rPr>
              <a:t>Humanity</a:t>
            </a:r>
            <a:endParaRPr lang="es-MX" sz="440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sis MT Pro Black" panose="02040A04050005020304" pitchFamily="18" charset="0"/>
            </a:endParaRPr>
          </a:p>
          <a:p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9187D2-CC6F-3D88-8B64-F54E036084FA}"/>
              </a:ext>
            </a:extLst>
          </p:cNvPr>
          <p:cNvSpPr txBox="1"/>
          <p:nvPr/>
        </p:nvSpPr>
        <p:spPr>
          <a:xfrm>
            <a:off x="3276599" y="1880592"/>
            <a:ext cx="5915025" cy="1107996"/>
          </a:xfrm>
          <a:prstGeom prst="rect">
            <a:avLst/>
          </a:prstGeom>
          <a:noFill/>
          <a:effectLst>
            <a:outerShdw blurRad="50800" dist="50800" dir="5400000" sx="129000" sy="129000" algn="ctr" rotWithShape="0">
              <a:srgbClr val="000000">
                <a:alpha val="7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sis MT Pro Black" panose="02040A04050005020304" pitchFamily="18" charset="0"/>
              </a:rPr>
              <a:t>Camilo Álvarez Muñoz</a:t>
            </a:r>
          </a:p>
          <a:p>
            <a:pPr algn="ctr"/>
            <a:r>
              <a:rPr lang="es-MX" sz="240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asis MT Pro Black" panose="02040A04050005020304" pitchFamily="18" charset="0"/>
              </a:rPr>
              <a:t>Juan Camilo Arteaga Ibarra</a:t>
            </a:r>
            <a:endParaRPr lang="en-US" sz="240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asis MT Pro Black" panose="02040A04050005020304" pitchFamily="18" charset="0"/>
            </a:endParaRPr>
          </a:p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249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98699" y="285062"/>
            <a:ext cx="11794602" cy="6287875"/>
          </a:xfrm>
          <a:prstGeom prst="roundRect">
            <a:avLst/>
          </a:prstGeom>
          <a:solidFill>
            <a:schemeClr val="tx1">
              <a:alpha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076136" y="586669"/>
            <a:ext cx="1003972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4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/>
                <a:cs typeface="Aharoni"/>
              </a:rPr>
              <a:t>Usuarios proveedores de servicios</a:t>
            </a:r>
            <a:endParaRPr lang="es-CO" sz="44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081EE3D-9DE2-F7E1-221A-05329DCCEF6A}"/>
              </a:ext>
            </a:extLst>
          </p:cNvPr>
          <p:cNvSpPr txBox="1"/>
          <p:nvPr/>
        </p:nvSpPr>
        <p:spPr>
          <a:xfrm>
            <a:off x="457284" y="1835736"/>
            <a:ext cx="1136617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4000" b="0" i="0" baseline="600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Profesionales y técnicos que ofrecen sus servicios en diversas áreas laborales.</a:t>
            </a:r>
          </a:p>
          <a:p>
            <a:pPr algn="just"/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4000" b="0" i="0" baseline="600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Edad: 18-70 años.</a:t>
            </a:r>
          </a:p>
          <a:p>
            <a:pPr algn="just"/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4000" b="0" i="0" baseline="600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Ubicación: Área metropolitana del Valle de Aburrá.</a:t>
            </a:r>
          </a:p>
          <a:p>
            <a:pPr algn="just"/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4000" b="0" i="0" baseline="600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Perfil</a:t>
            </a:r>
            <a:r>
              <a:rPr lang="es-MX" sz="4000" baseline="600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4000" b="0" i="0" baseline="600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Necesidades</a:t>
            </a:r>
            <a:r>
              <a:rPr lang="es-MX" sz="4000" baseline="600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endParaRPr lang="es-MX" sz="4000" b="0" i="0" baseline="600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74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046325" y="405053"/>
            <a:ext cx="10488450" cy="1871804"/>
          </a:xfrm>
          <a:prstGeom prst="roundRect">
            <a:avLst/>
          </a:prstGeom>
          <a:solidFill>
            <a:schemeClr val="tx1">
              <a:alpha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709928" y="509739"/>
            <a:ext cx="85587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¿Cómo podemos identificar el valor generado por </a:t>
            </a:r>
            <a:r>
              <a:rPr lang="es-CO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Humanity</a:t>
            </a:r>
            <a:r>
              <a:rPr lang="es-CO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?</a:t>
            </a:r>
          </a:p>
          <a:p>
            <a:pPr algn="ctr"/>
            <a:r>
              <a:rPr lang="es-CO" sz="2800">
                <a:solidFill>
                  <a:srgbClr val="FF0000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Construyendo un mapa de valor</a:t>
            </a:r>
            <a:endParaRPr lang="en-US" sz="2800">
              <a:solidFill>
                <a:srgbClr val="FF0000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418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018468C3-3DBE-E8E4-CC1F-2927560DFD7F}"/>
              </a:ext>
            </a:extLst>
          </p:cNvPr>
          <p:cNvSpPr/>
          <p:nvPr/>
        </p:nvSpPr>
        <p:spPr>
          <a:xfrm>
            <a:off x="4556762" y="1555597"/>
            <a:ext cx="3968496" cy="39684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064613" y="395908"/>
            <a:ext cx="10488450" cy="6287875"/>
          </a:xfrm>
          <a:prstGeom prst="roundRect">
            <a:avLst/>
          </a:prstGeom>
          <a:solidFill>
            <a:schemeClr val="tx1">
              <a:alpha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709928" y="509739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Para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los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usuarios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que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buscan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servicios</a:t>
            </a:r>
            <a:endParaRPr lang="en-US" sz="32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9540-6FFF-FA7E-3EB3-8156A55D3617}"/>
              </a:ext>
            </a:extLst>
          </p:cNvPr>
          <p:cNvSpPr txBox="1"/>
          <p:nvPr/>
        </p:nvSpPr>
        <p:spPr>
          <a:xfrm>
            <a:off x="1234260" y="1226631"/>
            <a:ext cx="36076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 panose="020B0606030504020204" pitchFamily="34" charset="0"/>
              </a:rPr>
              <a:t>Alegrías:</a:t>
            </a:r>
          </a:p>
          <a:p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•Encontrar servicios. confiables rápidamente.</a:t>
            </a:r>
          </a:p>
          <a:p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•Comparar precios y calidad.</a:t>
            </a:r>
          </a:p>
          <a:p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•Facilidad de pago.</a:t>
            </a:r>
          </a:p>
          <a:p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•Tranquilidad y confianza.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FAD4AE3-6575-D214-3310-7C50E6F9A2B9}"/>
              </a:ext>
            </a:extLst>
          </p:cNvPr>
          <p:cNvSpPr txBox="1"/>
          <p:nvPr/>
        </p:nvSpPr>
        <p:spPr>
          <a:xfrm>
            <a:off x="1234261" y="4101492"/>
            <a:ext cx="36076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 panose="020B0606030504020204" pitchFamily="34" charset="0"/>
              </a:rPr>
              <a:t>Frustraciones:</a:t>
            </a: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 panose="020B0606030504020204" pitchFamily="34" charset="0"/>
              </a:rPr>
              <a:t>•Dificultad para encontrar proveedores confiables.</a:t>
            </a: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•Pérdida de tiempo.</a:t>
            </a: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•Riesgo de fraude o mal servicio.</a:t>
            </a: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•Falta de comunicación.</a:t>
            </a:r>
          </a:p>
        </p:txBody>
      </p:sp>
      <p:pic>
        <p:nvPicPr>
          <p:cNvPr id="10" name="Imagen 9" descr="Forma&#10;&#10;Descripción generada automáticamente con confianza baja">
            <a:extLst>
              <a:ext uri="{FF2B5EF4-FFF2-40B4-BE49-F238E27FC236}">
                <a16:creationId xmlns:a16="http://schemas.microsoft.com/office/drawing/2014/main" id="{052298E9-22BA-7E9A-DEB2-2ED373940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87" y="1943215"/>
            <a:ext cx="1116045" cy="3321978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ACDAE91-0F2E-A2A2-0CDA-78E35091869B}"/>
              </a:ext>
            </a:extLst>
          </p:cNvPr>
          <p:cNvSpPr txBox="1"/>
          <p:nvPr/>
        </p:nvSpPr>
        <p:spPr>
          <a:xfrm>
            <a:off x="8334099" y="1423480"/>
            <a:ext cx="29541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 panose="020B0606030504020204" pitchFamily="34" charset="0"/>
              </a:rPr>
              <a:t>Trabajos:</a:t>
            </a:r>
          </a:p>
          <a:p>
            <a:pPr algn="r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"Necesito alguien que arregle esta fuga de agua hoy mismo, y que lo haga bien</a:t>
            </a:r>
            <a:r>
              <a:rPr lang="es-MX" sz="2000">
                <a:solidFill>
                  <a:schemeClr val="bg1"/>
                </a:solidFill>
                <a:latin typeface="Open Sans" panose="020B0606030504020204" pitchFamily="34" charset="0"/>
              </a:rPr>
              <a:t>.</a:t>
            </a:r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”</a:t>
            </a:r>
          </a:p>
          <a:p>
            <a:pPr algn="r"/>
            <a:endParaRPr lang="es-MX" sz="20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r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"Quiero un buen servicio sin tener que gastar más de lo necesario."</a:t>
            </a:r>
          </a:p>
        </p:txBody>
      </p:sp>
    </p:spTree>
    <p:extLst>
      <p:ext uri="{BB962C8B-B14F-4D97-AF65-F5344CB8AC3E}">
        <p14:creationId xmlns:p14="http://schemas.microsoft.com/office/powerpoint/2010/main" val="150271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018468C3-3DBE-E8E4-CC1F-2927560DFD7F}"/>
              </a:ext>
            </a:extLst>
          </p:cNvPr>
          <p:cNvSpPr/>
          <p:nvPr/>
        </p:nvSpPr>
        <p:spPr>
          <a:xfrm>
            <a:off x="4556762" y="1555597"/>
            <a:ext cx="3968496" cy="39684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064613" y="395908"/>
            <a:ext cx="10488450" cy="6287875"/>
          </a:xfrm>
          <a:prstGeom prst="roundRect">
            <a:avLst/>
          </a:prstGeom>
          <a:solidFill>
            <a:schemeClr val="tx1">
              <a:alpha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709928" y="509739"/>
            <a:ext cx="9180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Para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los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usuarios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proveedores</a:t>
            </a:r>
            <a:r>
              <a:rPr lang="en-US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 de </a:t>
            </a:r>
            <a:r>
              <a:rPr lang="en-US" sz="3200" err="1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servicios</a:t>
            </a:r>
            <a:endParaRPr lang="en-US" sz="32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9540-6FFF-FA7E-3EB3-8156A55D3617}"/>
              </a:ext>
            </a:extLst>
          </p:cNvPr>
          <p:cNvSpPr txBox="1"/>
          <p:nvPr/>
        </p:nvSpPr>
        <p:spPr>
          <a:xfrm>
            <a:off x="1234260" y="1226632"/>
            <a:ext cx="3322502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 panose="020B0606030504020204" pitchFamily="34" charset="0"/>
              </a:rPr>
              <a:t>Alegrías:</a:t>
            </a: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•</a:t>
            </a:r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Acceso a una amplia base de clientes.</a:t>
            </a: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•Facilidad para gestionar trabajos.</a:t>
            </a:r>
            <a:endParaRPr lang="es-MX" sz="2400">
              <a:solidFill>
                <a:schemeClr val="bg1"/>
              </a:solidFill>
            </a:endParaRP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•Mejorar la reputación.</a:t>
            </a:r>
            <a:endParaRPr lang="es-MX" sz="240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•Flexibilidad en el trabajo.</a:t>
            </a:r>
            <a:endParaRPr lang="es-MX" sz="2400">
              <a:solidFill>
                <a:schemeClr val="bg1"/>
              </a:solidFill>
            </a:endParaRPr>
          </a:p>
          <a:p>
            <a:pPr algn="just"/>
            <a:endParaRPr lang="es-MX" sz="2000" b="0" i="0">
              <a:solidFill>
                <a:schemeClr val="bg1"/>
              </a:solidFill>
              <a:effectLst/>
              <a:latin typeface="Open Sans" panose="020B0606030504020204" pitchFamily="34" charset="0"/>
              <a:ea typeface="Open Sans"/>
              <a:cs typeface="Open Sans"/>
            </a:endParaRP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4100F052-4791-2B17-1DB4-046EBC70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109" y="1975262"/>
            <a:ext cx="2383991" cy="3144982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EFAD4AE3-6575-D214-3310-7C50E6F9A2B9}"/>
              </a:ext>
            </a:extLst>
          </p:cNvPr>
          <p:cNvSpPr txBox="1"/>
          <p:nvPr/>
        </p:nvSpPr>
        <p:spPr>
          <a:xfrm>
            <a:off x="1234260" y="4652167"/>
            <a:ext cx="448811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 panose="020B0606030504020204" pitchFamily="34" charset="0"/>
              </a:rPr>
              <a:t>Frustraciones:</a:t>
            </a: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</a:t>
            </a:r>
            <a:r>
              <a:rPr lang="es-MX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Dificultad para encontrar clientes.</a:t>
            </a:r>
            <a:endParaRPr lang="es-MX" sz="2400"/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•Problemas con los pagos.</a:t>
            </a: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•Falta de control sobre la agenda.</a:t>
            </a:r>
            <a:endParaRPr lang="es-MX" sz="240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s-MX" sz="20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•Competencia desleal.</a:t>
            </a:r>
            <a:endParaRPr lang="es-MX" sz="240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ACDAE91-0F2E-A2A2-0CDA-78E35091869B}"/>
              </a:ext>
            </a:extLst>
          </p:cNvPr>
          <p:cNvSpPr txBox="1"/>
          <p:nvPr/>
        </p:nvSpPr>
        <p:spPr>
          <a:xfrm>
            <a:off x="8613057" y="1333907"/>
            <a:ext cx="2762865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000" b="1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Trabajos:</a:t>
            </a:r>
          </a:p>
          <a:p>
            <a:pPr algn="r"/>
            <a:r>
              <a:rPr lang="es-MX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"Quiero que los clientes me valoren por la calidad de mi trabajo y me recomienden."</a:t>
            </a:r>
          </a:p>
          <a:p>
            <a:pPr algn="just"/>
            <a:endParaRPr lang="es-MX" sz="200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 algn="r"/>
            <a:r>
              <a:rPr lang="es-MX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"Quiero ofrecer mis servicios de </a:t>
            </a:r>
            <a:r>
              <a:rPr lang="es-MX" sz="200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Carpinteria</a:t>
            </a:r>
            <a:r>
              <a:rPr lang="es-MX" sz="200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sin estar obligado a trabajar para una empresa.”</a:t>
            </a:r>
          </a:p>
        </p:txBody>
      </p:sp>
    </p:spTree>
    <p:extLst>
      <p:ext uri="{BB962C8B-B14F-4D97-AF65-F5344CB8AC3E}">
        <p14:creationId xmlns:p14="http://schemas.microsoft.com/office/powerpoint/2010/main" val="201110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3BE99B5-5FED-1ED8-CC94-C2D71921DEB3}"/>
              </a:ext>
            </a:extLst>
          </p:cNvPr>
          <p:cNvSpPr/>
          <p:nvPr/>
        </p:nvSpPr>
        <p:spPr>
          <a:xfrm>
            <a:off x="2688432" y="342900"/>
            <a:ext cx="6815137" cy="6172200"/>
          </a:xfrm>
          <a:prstGeom prst="ellipse">
            <a:avLst/>
          </a:prstGeom>
          <a:solidFill>
            <a:srgbClr val="A7A3A3">
              <a:alpha val="20000"/>
            </a:srgb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9807-7D3E-5E13-EF91-1E2CC13BAB5B}"/>
              </a:ext>
            </a:extLst>
          </p:cNvPr>
          <p:cNvSpPr txBox="1"/>
          <p:nvPr/>
        </p:nvSpPr>
        <p:spPr>
          <a:xfrm>
            <a:off x="3338512" y="3639427"/>
            <a:ext cx="55149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>
                <a:latin typeface="Rockwell Extra Bold" panose="02060903040505020403" pitchFamily="18" charset="0"/>
              </a:rPr>
              <a:t>PERFILADO DE</a:t>
            </a:r>
          </a:p>
          <a:p>
            <a:pPr algn="ctr"/>
            <a:r>
              <a:rPr lang="es-MX" sz="4400">
                <a:latin typeface="Rockwell Extra Bold" panose="02060903040505020403" pitchFamily="18" charset="0"/>
              </a:rPr>
              <a:t>LA APLICACIÓN</a:t>
            </a:r>
            <a:endParaRPr lang="en-US" sz="4400"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3" name="Graphic 2" descr="Comercio electrónico con relleno sólido">
            <a:extLst>
              <a:ext uri="{FF2B5EF4-FFF2-40B4-BE49-F238E27FC236}">
                <a16:creationId xmlns:a16="http://schemas.microsoft.com/office/drawing/2014/main" id="{D0A7CE5A-EB49-8691-31A4-DECC067A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029200" y="1355251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and person working on a cellphone&#10;&#10;Description automatically generated">
            <a:extLst>
              <a:ext uri="{FF2B5EF4-FFF2-40B4-BE49-F238E27FC236}">
                <a16:creationId xmlns:a16="http://schemas.microsoft.com/office/drawing/2014/main" id="{9BFA391F-CCFF-EE2C-C26D-106667B7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E3B3A7-3B17-7818-56B6-5C846872A373}"/>
              </a:ext>
            </a:extLst>
          </p:cNvPr>
          <p:cNvSpPr/>
          <p:nvPr/>
        </p:nvSpPr>
        <p:spPr>
          <a:xfrm>
            <a:off x="4418156" y="161132"/>
            <a:ext cx="6613957" cy="6251243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A138A-9049-75B5-F543-0C069383A971}"/>
              </a:ext>
            </a:extLst>
          </p:cNvPr>
          <p:cNvSpPr/>
          <p:nvPr/>
        </p:nvSpPr>
        <p:spPr>
          <a:xfrm>
            <a:off x="-2529839" y="-4145280"/>
            <a:ext cx="17251680" cy="1514856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B62C-BEA0-20E3-53A1-1DACA1E4EA4B}"/>
              </a:ext>
            </a:extLst>
          </p:cNvPr>
          <p:cNvSpPr txBox="1"/>
          <p:nvPr/>
        </p:nvSpPr>
        <p:spPr>
          <a:xfrm>
            <a:off x="-258903" y="1598319"/>
            <a:ext cx="4238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FFC000"/>
                </a:solidFill>
                <a:latin typeface="Rockwell Extra Bold" panose="02060903040505020403" pitchFamily="18" charset="0"/>
              </a:rPr>
              <a:t>PERFILADO DE LA APLICACIÓN</a:t>
            </a:r>
            <a:endParaRPr lang="en-US" sz="2400">
              <a:solidFill>
                <a:srgbClr val="FFC000"/>
              </a:solidFill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6" name="Graphic 5" descr="Comercio electrónico con relleno sólido">
            <a:extLst>
              <a:ext uri="{FF2B5EF4-FFF2-40B4-BE49-F238E27FC236}">
                <a16:creationId xmlns:a16="http://schemas.microsoft.com/office/drawing/2014/main" id="{FD5A43A6-EB32-A971-9BB9-88B26BD05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6582" y="161132"/>
            <a:ext cx="1387949" cy="1387949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9F95ADC2-CF27-B437-1928-EDF8119EEAA6}"/>
              </a:ext>
            </a:extLst>
          </p:cNvPr>
          <p:cNvSpPr txBox="1"/>
          <p:nvPr/>
        </p:nvSpPr>
        <p:spPr>
          <a:xfrm>
            <a:off x="5203716" y="1958107"/>
            <a:ext cx="575662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Open Sans"/>
                <a:cs typeface="Arial"/>
              </a:rPr>
              <a:t>•</a:t>
            </a:r>
            <a:r>
              <a:rPr lang="es-CO" sz="2000" b="1">
                <a:solidFill>
                  <a:schemeClr val="bg1"/>
                </a:solidFill>
                <a:latin typeface="Arial"/>
                <a:cs typeface="Arial"/>
              </a:rPr>
              <a:t>Búsqueda avanzada</a:t>
            </a:r>
            <a:endParaRPr lang="es-ES"/>
          </a:p>
          <a:p>
            <a:pPr algn="just"/>
            <a:endParaRPr lang="es-CO" sz="2000" b="1">
              <a:solidFill>
                <a:schemeClr val="bg1"/>
              </a:solidFill>
              <a:latin typeface="Arial"/>
              <a:ea typeface="Open Sans"/>
              <a:cs typeface="Arial"/>
            </a:endParaRPr>
          </a:p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Open Sans"/>
                <a:cs typeface="Arial"/>
              </a:rPr>
              <a:t>•</a:t>
            </a:r>
            <a:r>
              <a:rPr lang="es-CO" sz="20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Perfil de proveedor</a:t>
            </a:r>
          </a:p>
          <a:p>
            <a:pPr algn="just"/>
            <a:endParaRPr lang="es-CO" sz="20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Open Sans"/>
                <a:cs typeface="Arial"/>
              </a:rPr>
              <a:t>•</a:t>
            </a:r>
            <a:r>
              <a:rPr lang="es-CO" sz="20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Sistema de reservas</a:t>
            </a:r>
          </a:p>
          <a:p>
            <a:pPr algn="just"/>
            <a:endParaRPr lang="es-CO" sz="2000" b="1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•</a:t>
            </a:r>
            <a:r>
              <a:rPr lang="es-CO" sz="2000" b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Pagos integrados</a:t>
            </a:r>
            <a:endParaRPr lang="es-CO" sz="20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algn="just"/>
            <a:endParaRPr lang="es-CO" sz="20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•</a:t>
            </a:r>
            <a:r>
              <a:rPr lang="es-CO" sz="2000" b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Sistema de calificaciones y reseñas</a:t>
            </a:r>
            <a:endParaRPr lang="es-CO" sz="2000" b="1">
              <a:ea typeface="Calibri"/>
              <a:cs typeface="Calibri"/>
            </a:endParaRPr>
          </a:p>
          <a:p>
            <a:pPr algn="just"/>
            <a:endParaRPr lang="es-CO" sz="2000" b="1">
              <a:solidFill>
                <a:schemeClr val="bg1"/>
              </a:solidFill>
              <a:latin typeface="Arial"/>
              <a:ea typeface="Calibri"/>
              <a:cs typeface="Arial"/>
            </a:endParaRPr>
          </a:p>
          <a:p>
            <a:pPr algn="just"/>
            <a:r>
              <a:rPr lang="es-MX" sz="2000" b="1">
                <a:solidFill>
                  <a:schemeClr val="bg1"/>
                </a:solidFill>
                <a:latin typeface="Arial"/>
                <a:ea typeface="Calibri"/>
                <a:cs typeface="Arial"/>
              </a:rPr>
              <a:t>•</a:t>
            </a:r>
            <a:r>
              <a:rPr lang="es-CO" sz="2000" b="1">
                <a:solidFill>
                  <a:srgbClr val="FFFFFF"/>
                </a:solidFill>
                <a:latin typeface="Arial"/>
                <a:ea typeface="Calibri"/>
                <a:cs typeface="Arial"/>
              </a:rPr>
              <a:t>Notificaciones</a:t>
            </a:r>
            <a:endParaRPr lang="es-CO" sz="2000" b="1">
              <a:ea typeface="Calibri"/>
              <a:cs typeface="Calibri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6A4EB7E-91C8-44FE-5BB5-0BDD607606A9}"/>
              </a:ext>
            </a:extLst>
          </p:cNvPr>
          <p:cNvSpPr txBox="1"/>
          <p:nvPr/>
        </p:nvSpPr>
        <p:spPr>
          <a:xfrm>
            <a:off x="4315659" y="874499"/>
            <a:ext cx="671143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419" sz="32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Extra Bold"/>
              </a:rPr>
              <a:t>FUNCIONES DE LA APLICACIÓN</a:t>
            </a:r>
            <a:endParaRPr lang="es-419" sz="4000" b="1">
              <a:ln w="10160">
                <a:solidFill>
                  <a:prstClr val="black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Rockwell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93444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and person working on a cellphone&#10;&#10;Description automatically generated">
            <a:extLst>
              <a:ext uri="{FF2B5EF4-FFF2-40B4-BE49-F238E27FC236}">
                <a16:creationId xmlns:a16="http://schemas.microsoft.com/office/drawing/2014/main" id="{EA4068C7-367F-8AEE-115B-9B486FA7B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C4A138A-9049-75B5-F543-0C069383A971}"/>
              </a:ext>
            </a:extLst>
          </p:cNvPr>
          <p:cNvSpPr/>
          <p:nvPr/>
        </p:nvSpPr>
        <p:spPr>
          <a:xfrm>
            <a:off x="-2529839" y="-4145280"/>
            <a:ext cx="17251680" cy="1514856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B62C-BEA0-20E3-53A1-1DACA1E4EA4B}"/>
              </a:ext>
            </a:extLst>
          </p:cNvPr>
          <p:cNvSpPr txBox="1"/>
          <p:nvPr/>
        </p:nvSpPr>
        <p:spPr>
          <a:xfrm>
            <a:off x="-258903" y="1598319"/>
            <a:ext cx="4238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FFC000"/>
                </a:solidFill>
                <a:latin typeface="Rockwell Extra Bold" panose="02060903040505020403" pitchFamily="18" charset="0"/>
              </a:rPr>
              <a:t>PERFILADO DE LA APLICACIÓN</a:t>
            </a:r>
            <a:endParaRPr lang="en-US" sz="2400">
              <a:solidFill>
                <a:srgbClr val="FFC000"/>
              </a:solidFill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6" name="Graphic 5" descr="Comercio electrónico con relleno sólido">
            <a:extLst>
              <a:ext uri="{FF2B5EF4-FFF2-40B4-BE49-F238E27FC236}">
                <a16:creationId xmlns:a16="http://schemas.microsoft.com/office/drawing/2014/main" id="{FD5A43A6-EB32-A971-9BB9-88B26BD05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6582" y="161132"/>
            <a:ext cx="1387949" cy="1387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CB16B7-DB84-7A56-0B04-778F0200AAB3}"/>
              </a:ext>
            </a:extLst>
          </p:cNvPr>
          <p:cNvSpPr txBox="1"/>
          <p:nvPr/>
        </p:nvSpPr>
        <p:spPr>
          <a:xfrm>
            <a:off x="3980016" y="774713"/>
            <a:ext cx="6711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5400" b="1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Extra Bold" panose="02060903040505020403" pitchFamily="18" charset="0"/>
              </a:rPr>
              <a:t>HISTORIAS DE USUARIOS</a:t>
            </a:r>
            <a:endParaRPr lang="en-US" sz="4400" b="1">
              <a:ln w="10160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A4F536A-E923-3A8A-B3A1-1B8C0FEF5BCC}"/>
              </a:ext>
            </a:extLst>
          </p:cNvPr>
          <p:cNvSpPr/>
          <p:nvPr/>
        </p:nvSpPr>
        <p:spPr>
          <a:xfrm>
            <a:off x="763675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50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7FEEEB-AC14-CF5E-5BF4-CFC05B01255A}"/>
              </a:ext>
            </a:extLst>
          </p:cNvPr>
          <p:cNvSpPr/>
          <p:nvPr/>
        </p:nvSpPr>
        <p:spPr>
          <a:xfrm>
            <a:off x="4558601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50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8" name="Picture 4" descr="Einzelne person - Kostenlose menschen-Icons">
            <a:extLst>
              <a:ext uri="{FF2B5EF4-FFF2-40B4-BE49-F238E27FC236}">
                <a16:creationId xmlns:a16="http://schemas.microsoft.com/office/drawing/2014/main" id="{7D671370-7223-761F-C2C5-BE18FC64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39" y="3386147"/>
            <a:ext cx="2687266" cy="26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E4E553E-6D0C-03BD-3E6F-D0CE608E8BF7}"/>
              </a:ext>
            </a:extLst>
          </p:cNvPr>
          <p:cNvSpPr/>
          <p:nvPr/>
        </p:nvSpPr>
        <p:spPr>
          <a:xfrm>
            <a:off x="8353527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50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32" name="Picture 8" descr="Business man - Free people icons">
            <a:extLst>
              <a:ext uri="{FF2B5EF4-FFF2-40B4-BE49-F238E27FC236}">
                <a16:creationId xmlns:a16="http://schemas.microsoft.com/office/drawing/2014/main" id="{98661A20-E9EA-CB44-2B65-362ECE422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478" y="3556542"/>
            <a:ext cx="2337479" cy="233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1715286-3535-9F2B-F6EA-9711F00C0EB1}"/>
              </a:ext>
            </a:extLst>
          </p:cNvPr>
          <p:cNvGrpSpPr/>
          <p:nvPr/>
        </p:nvGrpSpPr>
        <p:grpSpPr>
          <a:xfrm>
            <a:off x="1065652" y="3429000"/>
            <a:ext cx="2499527" cy="2499527"/>
            <a:chOff x="1065652" y="3429000"/>
            <a:chExt cx="2499527" cy="2499527"/>
          </a:xfrm>
        </p:grpSpPr>
        <p:pic>
          <p:nvPicPr>
            <p:cNvPr id="35" name="Picture 6" descr="Avatar, business, man, person icon - Download on Iconfinder">
              <a:extLst>
                <a:ext uri="{FF2B5EF4-FFF2-40B4-BE49-F238E27FC236}">
                  <a16:creationId xmlns:a16="http://schemas.microsoft.com/office/drawing/2014/main" id="{BF162AC0-C028-98DB-E3D8-26F205E7C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2" y="3429000"/>
              <a:ext cx="2499527" cy="249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4E6BE26-4870-BD28-E114-6589CF9966BE}"/>
                </a:ext>
              </a:extLst>
            </p:cNvPr>
            <p:cNvSpPr/>
            <p:nvPr/>
          </p:nvSpPr>
          <p:spPr>
            <a:xfrm>
              <a:off x="2138640" y="4348425"/>
              <a:ext cx="76875" cy="1245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4F0C419-3E16-555B-3E5B-477DF8AAAF36}"/>
                </a:ext>
              </a:extLst>
            </p:cNvPr>
            <p:cNvSpPr/>
            <p:nvPr/>
          </p:nvSpPr>
          <p:spPr>
            <a:xfrm>
              <a:off x="2397720" y="4348424"/>
              <a:ext cx="76875" cy="1245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2A711AE1-4EFF-DBA8-8C2B-2A0F2D07305A}"/>
                </a:ext>
              </a:extLst>
            </p:cNvPr>
            <p:cNvSpPr/>
            <p:nvPr/>
          </p:nvSpPr>
          <p:spPr>
            <a:xfrm rot="8221262">
              <a:off x="2158033" y="4340572"/>
              <a:ext cx="314763" cy="305410"/>
            </a:xfrm>
            <a:prstGeom prst="arc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93447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and person working on a cellphone&#10;&#10;Description automatically generated">
            <a:extLst>
              <a:ext uri="{FF2B5EF4-FFF2-40B4-BE49-F238E27FC236}">
                <a16:creationId xmlns:a16="http://schemas.microsoft.com/office/drawing/2014/main" id="{4BC0E9EA-0787-45BD-FA5F-322C2F3CC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DCEF24-0843-F9DB-E22E-60549FC7F132}"/>
              </a:ext>
            </a:extLst>
          </p:cNvPr>
          <p:cNvSpPr/>
          <p:nvPr/>
        </p:nvSpPr>
        <p:spPr>
          <a:xfrm>
            <a:off x="763675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A138A-9049-75B5-F543-0C069383A971}"/>
              </a:ext>
            </a:extLst>
          </p:cNvPr>
          <p:cNvSpPr/>
          <p:nvPr/>
        </p:nvSpPr>
        <p:spPr>
          <a:xfrm>
            <a:off x="-2529839" y="-4145280"/>
            <a:ext cx="17251680" cy="1514856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B62C-BEA0-20E3-53A1-1DACA1E4EA4B}"/>
              </a:ext>
            </a:extLst>
          </p:cNvPr>
          <p:cNvSpPr txBox="1"/>
          <p:nvPr/>
        </p:nvSpPr>
        <p:spPr>
          <a:xfrm>
            <a:off x="-258903" y="1598319"/>
            <a:ext cx="4238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FFC000"/>
                </a:solidFill>
                <a:latin typeface="Rockwell Extra Bold" panose="02060903040505020403" pitchFamily="18" charset="0"/>
              </a:rPr>
              <a:t>PERFILADO DE LA APLICACIÓN</a:t>
            </a:r>
            <a:endParaRPr lang="en-US" sz="2400">
              <a:solidFill>
                <a:srgbClr val="FFC000"/>
              </a:solidFill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6" name="Graphic 5" descr="Comercio electrónico con relleno sólido">
            <a:extLst>
              <a:ext uri="{FF2B5EF4-FFF2-40B4-BE49-F238E27FC236}">
                <a16:creationId xmlns:a16="http://schemas.microsoft.com/office/drawing/2014/main" id="{FD5A43A6-EB32-A971-9BB9-88B26BD05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6582" y="161132"/>
            <a:ext cx="1387949" cy="13879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D1521FC-93CA-FB5D-CE59-5B7BCF4F7C3A}"/>
              </a:ext>
            </a:extLst>
          </p:cNvPr>
          <p:cNvSpPr/>
          <p:nvPr/>
        </p:nvSpPr>
        <p:spPr>
          <a:xfrm>
            <a:off x="3134648" y="2913568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F9F85A-8596-48A4-8E2D-FFC4B024EEBB}"/>
              </a:ext>
            </a:extLst>
          </p:cNvPr>
          <p:cNvSpPr/>
          <p:nvPr/>
        </p:nvSpPr>
        <p:spPr>
          <a:xfrm>
            <a:off x="3953433" y="2378481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F7A442-0331-CA73-E706-EF95AD7BD21A}"/>
              </a:ext>
            </a:extLst>
          </p:cNvPr>
          <p:cNvSpPr/>
          <p:nvPr/>
        </p:nvSpPr>
        <p:spPr>
          <a:xfrm>
            <a:off x="4787914" y="1926153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B79A17-5626-E75C-6701-73E51AFEDE98}"/>
              </a:ext>
            </a:extLst>
          </p:cNvPr>
          <p:cNvGrpSpPr/>
          <p:nvPr/>
        </p:nvGrpSpPr>
        <p:grpSpPr>
          <a:xfrm>
            <a:off x="1065652" y="3429000"/>
            <a:ext cx="2499527" cy="2499527"/>
            <a:chOff x="1065652" y="3429000"/>
            <a:chExt cx="2499527" cy="2499527"/>
          </a:xfrm>
        </p:grpSpPr>
        <p:pic>
          <p:nvPicPr>
            <p:cNvPr id="1030" name="Picture 6" descr="Avatar, business, man, person icon - Download on Iconfinder">
              <a:extLst>
                <a:ext uri="{FF2B5EF4-FFF2-40B4-BE49-F238E27FC236}">
                  <a16:creationId xmlns:a16="http://schemas.microsoft.com/office/drawing/2014/main" id="{13218FD0-E179-05CE-3983-013E0A461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2" y="3429000"/>
              <a:ext cx="2499527" cy="2499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1E9E8A-713F-4D89-366F-161955DA76BB}"/>
                </a:ext>
              </a:extLst>
            </p:cNvPr>
            <p:cNvSpPr/>
            <p:nvPr/>
          </p:nvSpPr>
          <p:spPr>
            <a:xfrm>
              <a:off x="2138640" y="4348425"/>
              <a:ext cx="76875" cy="1245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213671-0931-9FE7-6F06-B45F3D962917}"/>
                </a:ext>
              </a:extLst>
            </p:cNvPr>
            <p:cNvSpPr/>
            <p:nvPr/>
          </p:nvSpPr>
          <p:spPr>
            <a:xfrm>
              <a:off x="2397720" y="4348424"/>
              <a:ext cx="76875" cy="1245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3CBF2F2-7B28-273F-0FCC-6D834BAB6BB9}"/>
                </a:ext>
              </a:extLst>
            </p:cNvPr>
            <p:cNvSpPr/>
            <p:nvPr/>
          </p:nvSpPr>
          <p:spPr>
            <a:xfrm rot="8221262">
              <a:off x="2158033" y="4340572"/>
              <a:ext cx="314763" cy="305410"/>
            </a:xfrm>
            <a:prstGeom prst="arc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5908B80-E7AA-FC0C-801C-648845FECC3A}"/>
              </a:ext>
            </a:extLst>
          </p:cNvPr>
          <p:cNvSpPr/>
          <p:nvPr/>
        </p:nvSpPr>
        <p:spPr>
          <a:xfrm>
            <a:off x="6350989" y="729206"/>
            <a:ext cx="5218200" cy="5480675"/>
          </a:xfrm>
          <a:prstGeom prst="wedgeRoundRectCallout">
            <a:avLst>
              <a:gd name="adj1" fmla="val -67806"/>
              <a:gd name="adj2" fmla="val -29926"/>
              <a:gd name="adj3" fmla="val 16667"/>
            </a:avLst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17237-49A5-CB99-F9DC-97F0A0D30B91}"/>
              </a:ext>
            </a:extLst>
          </p:cNvPr>
          <p:cNvSpPr txBox="1"/>
          <p:nvPr/>
        </p:nvSpPr>
        <p:spPr>
          <a:xfrm>
            <a:off x="6863787" y="1341249"/>
            <a:ext cx="4468486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2800">
                <a:solidFill>
                  <a:srgbClr val="FF0000"/>
                </a:solidFill>
                <a:latin typeface="Comic Sans MS"/>
              </a:rPr>
              <a:t>Como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cliente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necesito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encontrar técnicos electricistas cerca a mi zona, comparar sus perfiles, incluyendo sus trabajos y precios,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para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elegir el que mejor se ajuste a mis necesidades, disponibilidad y capacidad económica.</a:t>
            </a:r>
            <a:endParaRPr lang="en-US" sz="2800">
              <a:solidFill>
                <a:schemeClr val="bg1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074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working on a cellphone&#10;&#10;Description automatically generated">
            <a:extLst>
              <a:ext uri="{FF2B5EF4-FFF2-40B4-BE49-F238E27FC236}">
                <a16:creationId xmlns:a16="http://schemas.microsoft.com/office/drawing/2014/main" id="{20B08645-7186-4852-9C01-3303851B0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DCEF24-0843-F9DB-E22E-60549FC7F132}"/>
              </a:ext>
            </a:extLst>
          </p:cNvPr>
          <p:cNvSpPr/>
          <p:nvPr/>
        </p:nvSpPr>
        <p:spPr>
          <a:xfrm>
            <a:off x="763675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A138A-9049-75B5-F543-0C069383A971}"/>
              </a:ext>
            </a:extLst>
          </p:cNvPr>
          <p:cNvSpPr/>
          <p:nvPr/>
        </p:nvSpPr>
        <p:spPr>
          <a:xfrm>
            <a:off x="-2529839" y="-4145280"/>
            <a:ext cx="17251680" cy="1514856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B62C-BEA0-20E3-53A1-1DACA1E4EA4B}"/>
              </a:ext>
            </a:extLst>
          </p:cNvPr>
          <p:cNvSpPr txBox="1"/>
          <p:nvPr/>
        </p:nvSpPr>
        <p:spPr>
          <a:xfrm>
            <a:off x="-258903" y="1598319"/>
            <a:ext cx="4238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FFC000"/>
                </a:solidFill>
                <a:latin typeface="Rockwell Extra Bold" panose="02060903040505020403" pitchFamily="18" charset="0"/>
              </a:rPr>
              <a:t>PERFILADO DE LA APLICACIÓN</a:t>
            </a:r>
            <a:endParaRPr lang="en-US" sz="2400">
              <a:solidFill>
                <a:srgbClr val="FFC000"/>
              </a:solidFill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6" name="Graphic 5" descr="Comercio electrónico con relleno sólido">
            <a:extLst>
              <a:ext uri="{FF2B5EF4-FFF2-40B4-BE49-F238E27FC236}">
                <a16:creationId xmlns:a16="http://schemas.microsoft.com/office/drawing/2014/main" id="{FD5A43A6-EB32-A971-9BB9-88B26BD05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6582" y="161132"/>
            <a:ext cx="1387949" cy="13879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D1521FC-93CA-FB5D-CE59-5B7BCF4F7C3A}"/>
              </a:ext>
            </a:extLst>
          </p:cNvPr>
          <p:cNvSpPr/>
          <p:nvPr/>
        </p:nvSpPr>
        <p:spPr>
          <a:xfrm>
            <a:off x="3134648" y="2913568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F9F85A-8596-48A4-8E2D-FFC4B024EEBB}"/>
              </a:ext>
            </a:extLst>
          </p:cNvPr>
          <p:cNvSpPr/>
          <p:nvPr/>
        </p:nvSpPr>
        <p:spPr>
          <a:xfrm>
            <a:off x="3953433" y="2378481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F7A442-0331-CA73-E706-EF95AD7BD21A}"/>
              </a:ext>
            </a:extLst>
          </p:cNvPr>
          <p:cNvSpPr/>
          <p:nvPr/>
        </p:nvSpPr>
        <p:spPr>
          <a:xfrm>
            <a:off x="4787914" y="1926153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5908B80-E7AA-FC0C-801C-648845FECC3A}"/>
              </a:ext>
            </a:extLst>
          </p:cNvPr>
          <p:cNvSpPr/>
          <p:nvPr/>
        </p:nvSpPr>
        <p:spPr>
          <a:xfrm>
            <a:off x="6350989" y="729206"/>
            <a:ext cx="5218200" cy="5480675"/>
          </a:xfrm>
          <a:prstGeom prst="wedgeRoundRectCallout">
            <a:avLst>
              <a:gd name="adj1" fmla="val -67806"/>
              <a:gd name="adj2" fmla="val -29926"/>
              <a:gd name="adj3" fmla="val 16667"/>
            </a:avLst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17237-49A5-CB99-F9DC-97F0A0D30B91}"/>
              </a:ext>
            </a:extLst>
          </p:cNvPr>
          <p:cNvSpPr txBox="1"/>
          <p:nvPr/>
        </p:nvSpPr>
        <p:spPr>
          <a:xfrm>
            <a:off x="6829062" y="1144475"/>
            <a:ext cx="4468486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2800">
                <a:solidFill>
                  <a:srgbClr val="FF0000"/>
                </a:solidFill>
                <a:latin typeface="Comic Sans MS"/>
              </a:rPr>
              <a:t>Como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cliente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necesito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encontrar profesores de inglés cerca a mi zona, comparar sus perfiles, incluyendo sus trabajos y precios,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para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elegir el que tenga la metodología que más me guste, se ajuste a mi disponibilidad horaria y se encuentre dentro de mi presupuesto.</a:t>
            </a:r>
            <a:endParaRPr lang="en-US" sz="2800">
              <a:solidFill>
                <a:schemeClr val="bg1"/>
              </a:solidFill>
              <a:latin typeface="Comic Sans MS"/>
            </a:endParaRPr>
          </a:p>
        </p:txBody>
      </p:sp>
      <p:pic>
        <p:nvPicPr>
          <p:cNvPr id="2" name="Picture 4" descr="Einzelne person - Kostenlose menschen-Icons">
            <a:extLst>
              <a:ext uri="{FF2B5EF4-FFF2-40B4-BE49-F238E27FC236}">
                <a16:creationId xmlns:a16="http://schemas.microsoft.com/office/drawing/2014/main" id="{7D099C48-6658-42FA-B1B3-1E3B5415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47" y="3440955"/>
            <a:ext cx="2687266" cy="26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1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  <a14:imgEffect>
                      <a14:brightnessContrast bright="-30000" contrast="-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and person working on a cellphone&#10;&#10;Description automatically generated">
            <a:extLst>
              <a:ext uri="{FF2B5EF4-FFF2-40B4-BE49-F238E27FC236}">
                <a16:creationId xmlns:a16="http://schemas.microsoft.com/office/drawing/2014/main" id="{132CBE89-4675-E7F4-9D97-E2A24FFFB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DCEF24-0843-F9DB-E22E-60549FC7F132}"/>
              </a:ext>
            </a:extLst>
          </p:cNvPr>
          <p:cNvSpPr/>
          <p:nvPr/>
        </p:nvSpPr>
        <p:spPr>
          <a:xfrm>
            <a:off x="763675" y="3289845"/>
            <a:ext cx="3074796" cy="2920036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4A138A-9049-75B5-F543-0C069383A971}"/>
              </a:ext>
            </a:extLst>
          </p:cNvPr>
          <p:cNvSpPr/>
          <p:nvPr/>
        </p:nvSpPr>
        <p:spPr>
          <a:xfrm>
            <a:off x="-2529839" y="-4145280"/>
            <a:ext cx="17251680" cy="1514856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DB62C-BEA0-20E3-53A1-1DACA1E4EA4B}"/>
              </a:ext>
            </a:extLst>
          </p:cNvPr>
          <p:cNvSpPr txBox="1"/>
          <p:nvPr/>
        </p:nvSpPr>
        <p:spPr>
          <a:xfrm>
            <a:off x="-258903" y="1598319"/>
            <a:ext cx="42389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>
                <a:solidFill>
                  <a:srgbClr val="FFC000"/>
                </a:solidFill>
                <a:latin typeface="Rockwell Extra Bold" panose="02060903040505020403" pitchFamily="18" charset="0"/>
              </a:rPr>
              <a:t>PERFILADO DE LA APLICACIÓN</a:t>
            </a:r>
            <a:endParaRPr lang="en-US" sz="2400">
              <a:solidFill>
                <a:srgbClr val="FFC000"/>
              </a:solidFill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6" name="Graphic 5" descr="Comercio electrónico con relleno sólido">
            <a:extLst>
              <a:ext uri="{FF2B5EF4-FFF2-40B4-BE49-F238E27FC236}">
                <a16:creationId xmlns:a16="http://schemas.microsoft.com/office/drawing/2014/main" id="{FD5A43A6-EB32-A971-9BB9-88B26BD05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6582" y="161132"/>
            <a:ext cx="1387949" cy="13879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D1521FC-93CA-FB5D-CE59-5B7BCF4F7C3A}"/>
              </a:ext>
            </a:extLst>
          </p:cNvPr>
          <p:cNvSpPr/>
          <p:nvPr/>
        </p:nvSpPr>
        <p:spPr>
          <a:xfrm>
            <a:off x="3134648" y="2913568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F9F85A-8596-48A4-8E2D-FFC4B024EEBB}"/>
              </a:ext>
            </a:extLst>
          </p:cNvPr>
          <p:cNvSpPr/>
          <p:nvPr/>
        </p:nvSpPr>
        <p:spPr>
          <a:xfrm>
            <a:off x="3953433" y="2378481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F7A442-0331-CA73-E706-EF95AD7BD21A}"/>
              </a:ext>
            </a:extLst>
          </p:cNvPr>
          <p:cNvSpPr/>
          <p:nvPr/>
        </p:nvSpPr>
        <p:spPr>
          <a:xfrm>
            <a:off x="4787914" y="1926153"/>
            <a:ext cx="430531" cy="452328"/>
          </a:xfrm>
          <a:prstGeom prst="ellipse">
            <a:avLst/>
          </a:prstGeom>
          <a:solidFill>
            <a:schemeClr val="tx1">
              <a:alpha val="70000"/>
            </a:schemeClr>
          </a:solidFill>
          <a:ln w="28575">
            <a:solidFill>
              <a:schemeClr val="bg1"/>
            </a:solidFill>
          </a:ln>
          <a:effectLst>
            <a:reflection stA="45000" endPos="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5908B80-E7AA-FC0C-801C-648845FECC3A}"/>
              </a:ext>
            </a:extLst>
          </p:cNvPr>
          <p:cNvSpPr/>
          <p:nvPr/>
        </p:nvSpPr>
        <p:spPr>
          <a:xfrm>
            <a:off x="6350989" y="729206"/>
            <a:ext cx="5218200" cy="5480675"/>
          </a:xfrm>
          <a:prstGeom prst="wedgeRoundRectCallout">
            <a:avLst>
              <a:gd name="adj1" fmla="val -67806"/>
              <a:gd name="adj2" fmla="val -29926"/>
              <a:gd name="adj3" fmla="val 16667"/>
            </a:avLst>
          </a:prstGeom>
          <a:solidFill>
            <a:schemeClr val="tx1">
              <a:alpha val="75000"/>
            </a:schemeClr>
          </a:solidFill>
          <a:ln w="19050">
            <a:solidFill>
              <a:schemeClr val="bg1"/>
            </a:solidFill>
          </a:ln>
          <a:effectLst>
            <a:reflection stA="45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17237-49A5-CB99-F9DC-97F0A0D30B91}"/>
              </a:ext>
            </a:extLst>
          </p:cNvPr>
          <p:cNvSpPr txBox="1"/>
          <p:nvPr/>
        </p:nvSpPr>
        <p:spPr>
          <a:xfrm>
            <a:off x="6738948" y="1033889"/>
            <a:ext cx="4523219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419" sz="2800">
                <a:solidFill>
                  <a:srgbClr val="FF0000"/>
                </a:solidFill>
                <a:latin typeface="Comic Sans MS"/>
              </a:rPr>
              <a:t>Como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proveedor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necesito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dar visibilidad de mi trabajo como arquitecto, coordinando y organizando mi agenda y precios de algunos de mis servicios, </a:t>
            </a:r>
            <a:r>
              <a:rPr lang="es-419" sz="2800">
                <a:solidFill>
                  <a:srgbClr val="FF0000"/>
                </a:solidFill>
                <a:latin typeface="Comic Sans MS"/>
              </a:rPr>
              <a:t>para</a:t>
            </a:r>
            <a:r>
              <a:rPr lang="es-419" sz="2800">
                <a:solidFill>
                  <a:schemeClr val="bg1"/>
                </a:solidFill>
                <a:latin typeface="Comic Sans MS"/>
              </a:rPr>
              <a:t> obtener clientes potenciales y brindarle mis servicios a cambio de una remuneración económica.</a:t>
            </a:r>
            <a:endParaRPr lang="en-US" sz="2800">
              <a:solidFill>
                <a:schemeClr val="bg1"/>
              </a:solidFill>
              <a:latin typeface="Comic Sans MS"/>
            </a:endParaRPr>
          </a:p>
        </p:txBody>
      </p:sp>
      <p:pic>
        <p:nvPicPr>
          <p:cNvPr id="8" name="Picture 8" descr="Business man - Free people icons">
            <a:extLst>
              <a:ext uri="{FF2B5EF4-FFF2-40B4-BE49-F238E27FC236}">
                <a16:creationId xmlns:a16="http://schemas.microsoft.com/office/drawing/2014/main" id="{103F02CE-9E72-47FC-23AC-BA143912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17" y="3628284"/>
            <a:ext cx="2227210" cy="222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14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3BE99B5-5FED-1ED8-CC94-C2D71921DEB3}"/>
              </a:ext>
            </a:extLst>
          </p:cNvPr>
          <p:cNvSpPr/>
          <p:nvPr/>
        </p:nvSpPr>
        <p:spPr>
          <a:xfrm>
            <a:off x="2688432" y="342900"/>
            <a:ext cx="6815137" cy="6172200"/>
          </a:xfrm>
          <a:prstGeom prst="ellipse">
            <a:avLst/>
          </a:prstGeom>
          <a:solidFill>
            <a:srgbClr val="A7A3A3">
              <a:alpha val="20000"/>
            </a:srgb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9807-7D3E-5E13-EF91-1E2CC13BAB5B}"/>
              </a:ext>
            </a:extLst>
          </p:cNvPr>
          <p:cNvSpPr txBox="1"/>
          <p:nvPr/>
        </p:nvSpPr>
        <p:spPr>
          <a:xfrm>
            <a:off x="3338512" y="3768522"/>
            <a:ext cx="55149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>
                <a:latin typeface="Rockwell Extra Bold" panose="02060903040505020403" pitchFamily="18" charset="0"/>
              </a:rPr>
              <a:t>NUESTRA APLICACIÓN</a:t>
            </a:r>
            <a:endParaRPr lang="en-US" sz="4400"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9" name="Grafik 127" descr="Smart Phone">
            <a:extLst>
              <a:ext uri="{FF2B5EF4-FFF2-40B4-BE49-F238E27FC236}">
                <a16:creationId xmlns:a16="http://schemas.microsoft.com/office/drawing/2014/main" id="{0EA9FD5A-8210-475A-48D3-5217ED4F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711" y="1386795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rned on black and grey laptop computer">
            <a:extLst>
              <a:ext uri="{FF2B5EF4-FFF2-40B4-BE49-F238E27FC236}">
                <a16:creationId xmlns:a16="http://schemas.microsoft.com/office/drawing/2014/main" id="{5BDFF52E-BAE0-D654-AA46-E783CB3FB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15" b="7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BF45BE5-8921-7E65-6EAB-FC5ADC2EFAE6}"/>
              </a:ext>
            </a:extLst>
          </p:cNvPr>
          <p:cNvSpPr/>
          <p:nvPr/>
        </p:nvSpPr>
        <p:spPr>
          <a:xfrm>
            <a:off x="-2227384" y="-3892062"/>
            <a:ext cx="16646770" cy="14642124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latin typeface="Rockwell Extra Bold" panose="020609030405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22173-995C-EE2E-03A3-4EEEB33C9D84}"/>
              </a:ext>
            </a:extLst>
          </p:cNvPr>
          <p:cNvSpPr txBox="1"/>
          <p:nvPr/>
        </p:nvSpPr>
        <p:spPr>
          <a:xfrm>
            <a:off x="70266" y="1442978"/>
            <a:ext cx="268309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>
                <a:solidFill>
                  <a:schemeClr val="bg1"/>
                </a:solidFill>
                <a:effectLst>
                  <a:outerShdw blurRad="406400" dist="38100" dir="5400000" algn="t" rotWithShape="0">
                    <a:prstClr val="black">
                      <a:alpha val="60000"/>
                    </a:prstClr>
                  </a:outerShdw>
                </a:effectLst>
                <a:latin typeface="Rockwell Extra Bold" panose="02060903040505020403" pitchFamily="18" charset="0"/>
              </a:rPr>
              <a:t>NUESTRA APLICACIÓN</a:t>
            </a:r>
            <a:endParaRPr lang="en-US" sz="2000">
              <a:solidFill>
                <a:schemeClr val="bg1"/>
              </a:solidFill>
              <a:effectLst>
                <a:outerShdw blurRad="406400" dist="38100" dir="5400000" algn="t" rotWithShape="0">
                  <a:prstClr val="black">
                    <a:alpha val="60000"/>
                  </a:prstClr>
                </a:outerShdw>
              </a:effectLst>
              <a:latin typeface="Rockwell Extra Bold" panose="02060903040505020403" pitchFamily="18" charset="0"/>
            </a:endParaRPr>
          </a:p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7B8B0D8D-CBF8-7A0C-9446-CAE53DCDCE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94335475"/>
                  </p:ext>
                </p:extLst>
              </p:nvPr>
            </p:nvGraphicFramePr>
            <p:xfrm>
              <a:off x="-480727" y="2918304"/>
              <a:ext cx="6468173" cy="4028189"/>
            </p:xfrm>
            <a:graphic>
              <a:graphicData uri="http://schemas.microsoft.com/office/powerpoint/2016/sectionzoom">
                <psez:sectionZm>
                  <psez:sectionZmObj sectionId="{42DC73AF-FA60-4BF2-91E1-A3AD8860ADFF}">
                    <psez:zmPr id="{CBCFF543-FB17-4AC8-93B3-D53F48E60E15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68173" cy="402818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B8B0D8D-CBF8-7A0C-9446-CAE53DCDC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80727" y="2918304"/>
                <a:ext cx="6468173" cy="4028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4C07ED3C-A94C-275F-54F7-5338F69B29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16539"/>
                  </p:ext>
                </p:extLst>
              </p:nvPr>
            </p:nvGraphicFramePr>
            <p:xfrm>
              <a:off x="3979856" y="-88493"/>
              <a:ext cx="8187422" cy="3976912"/>
            </p:xfrm>
            <a:graphic>
              <a:graphicData uri="http://schemas.microsoft.com/office/powerpoint/2016/slidezoom">
                <pslz:sldZm>
                  <pslz:sldZmObj sldId="261" cId="3072695565">
                    <pslz:zmPr id="{08AF0E88-8296-4D5C-BEB0-C1193680C24E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87422" cy="397691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07ED3C-A94C-275F-54F7-5338F69B29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9856" y="-88493"/>
                <a:ext cx="8187422" cy="3976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4DE9C431-0DC8-7220-F7C6-36511B1937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9130879"/>
                  </p:ext>
                </p:extLst>
              </p:nvPr>
            </p:nvGraphicFramePr>
            <p:xfrm>
              <a:off x="5069150" y="3053918"/>
              <a:ext cx="7328092" cy="3892575"/>
            </p:xfrm>
            <a:graphic>
              <a:graphicData uri="http://schemas.microsoft.com/office/powerpoint/2016/sectionzoom">
                <psez:sectionZm>
                  <psez:sectionZmObj sectionId="{5BBDB7FE-6A4E-4AAB-A66A-479B73745BC9}">
                    <psez:zmPr id="{C8E93CE2-0BC9-4945-A145-637B60F8A16F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28092" cy="389257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DE9C431-0DC8-7220-F7C6-36511B1937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69150" y="3053918"/>
                <a:ext cx="7328092" cy="389257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Graphic 2" descr="Smart Phone with solid fill">
            <a:extLst>
              <a:ext uri="{FF2B5EF4-FFF2-40B4-BE49-F238E27FC236}">
                <a16:creationId xmlns:a16="http://schemas.microsoft.com/office/drawing/2014/main" id="{B7D63D33-1579-5778-6B40-5D97DF16A7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671" y="138448"/>
            <a:ext cx="1260284" cy="12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909165" y="300366"/>
            <a:ext cx="4172115" cy="503938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699297" y="602182"/>
            <a:ext cx="3551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HUMANITY</a:t>
            </a:r>
            <a:endParaRPr lang="en-US" sz="32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B7F52-CA61-F110-051B-6992F2B0FAF3}"/>
              </a:ext>
            </a:extLst>
          </p:cNvPr>
          <p:cNvSpPr/>
          <p:nvPr/>
        </p:nvSpPr>
        <p:spPr>
          <a:xfrm>
            <a:off x="5250659" y="300366"/>
            <a:ext cx="6602035" cy="503938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F77A6F-1F67-D3A9-BF26-DDB25619C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/>
          <a:stretch/>
        </p:blipFill>
        <p:spPr bwMode="auto">
          <a:xfrm>
            <a:off x="1586032" y="1719605"/>
            <a:ext cx="2818380" cy="29588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12975598-09BB-46F2-D809-F7FACCA804A0}"/>
              </a:ext>
            </a:extLst>
          </p:cNvPr>
          <p:cNvSpPr txBox="1"/>
          <p:nvPr/>
        </p:nvSpPr>
        <p:spPr>
          <a:xfrm>
            <a:off x="5420038" y="894569"/>
            <a:ext cx="619111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</a:rPr>
              <a:t>Nuestra </a:t>
            </a:r>
            <a:r>
              <a:rPr lang="en-US" sz="2800" err="1">
                <a:solidFill>
                  <a:schemeClr val="bg1"/>
                </a:solidFill>
                <a:latin typeface="Open Sans" panose="020B0606030504020204" pitchFamily="34" charset="0"/>
              </a:rPr>
              <a:t>aplicación</a:t>
            </a:r>
            <a:r>
              <a:rPr lang="en-US" sz="2800">
                <a:solidFill>
                  <a:schemeClr val="bg1"/>
                </a:solidFill>
                <a:latin typeface="Open Sans" panose="020B0606030504020204" pitchFamily="34" charset="0"/>
              </a:rPr>
              <a:t>, Humanity, es </a:t>
            </a:r>
            <a:r>
              <a:rPr lang="es-MX" sz="2800">
                <a:solidFill>
                  <a:schemeClr val="bg1"/>
                </a:solidFill>
                <a:latin typeface="Open Sans" panose="020B0606030504020204" pitchFamily="34" charset="0"/>
              </a:rPr>
              <a:t>una aplicación móvil que conecta usuarios con proveedores de servicios en el Área metropolitana del Valle de Aburrá, permitiendo buscar, comparar y contratar profesionales de manera rápida y segura.</a:t>
            </a:r>
            <a:endParaRPr lang="en-US" sz="280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endParaRPr lang="en-US" sz="14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69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492370" y="300365"/>
            <a:ext cx="4603630" cy="62878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3039922" y="461785"/>
            <a:ext cx="150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Visión</a:t>
            </a:r>
            <a:endParaRPr lang="en-US" sz="32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E223B-C246-2B31-EA3A-95BF792EE49A}"/>
              </a:ext>
            </a:extLst>
          </p:cNvPr>
          <p:cNvSpPr txBox="1"/>
          <p:nvPr/>
        </p:nvSpPr>
        <p:spPr>
          <a:xfrm>
            <a:off x="1676975" y="1235951"/>
            <a:ext cx="4166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" algn="just"/>
            <a:r>
              <a:rPr lang="es-CO" sz="2400" b="1" kern="10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Impulsar el desarrollo económico de los profesionales pertenecientes a las diferentes áreas laborales haciendo uso del comercio electrónico. Conectando personas que deban suplir una necesidad con un profesional capaz de realizar dicha tarea.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B7F52-CA61-F110-051B-6992F2B0FAF3}"/>
              </a:ext>
            </a:extLst>
          </p:cNvPr>
          <p:cNvSpPr/>
          <p:nvPr/>
        </p:nvSpPr>
        <p:spPr>
          <a:xfrm>
            <a:off x="6489939" y="285062"/>
            <a:ext cx="4795933" cy="62878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469325-6402-6751-C44D-ECBC7540CE0B}"/>
              </a:ext>
            </a:extLst>
          </p:cNvPr>
          <p:cNvSpPr txBox="1"/>
          <p:nvPr/>
        </p:nvSpPr>
        <p:spPr>
          <a:xfrm>
            <a:off x="8130102" y="461785"/>
            <a:ext cx="151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Metas</a:t>
            </a:r>
            <a:endParaRPr lang="en-US" sz="32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0C5923-7E55-4D84-66DA-27953D821730}"/>
              </a:ext>
            </a:extLst>
          </p:cNvPr>
          <p:cNvSpPr txBox="1"/>
          <p:nvPr/>
        </p:nvSpPr>
        <p:spPr>
          <a:xfrm>
            <a:off x="6550280" y="1235950"/>
            <a:ext cx="46145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•Ofrecer un valor significativo para los usuarios.</a:t>
            </a:r>
          </a:p>
          <a:p>
            <a:pPr algn="just"/>
            <a:endParaRPr lang="es-MX" sz="2000" b="1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•Garantizar una experiencia de usuario intuitiva y segura.</a:t>
            </a:r>
          </a:p>
          <a:p>
            <a:pPr algn="just"/>
            <a:endParaRPr lang="es-MX" sz="2000" b="1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•Permitir el desarrollo económico de los usuarios, cliente y proveedor.</a:t>
            </a:r>
          </a:p>
          <a:p>
            <a:pPr algn="just"/>
            <a:endParaRPr lang="es-MX" sz="2000" b="1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•Fomentar la participación y retención de los usuarios.</a:t>
            </a:r>
          </a:p>
          <a:p>
            <a:pPr algn="just"/>
            <a:endParaRPr lang="es-MX" sz="2000" b="1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000" b="1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•Recopilar y analizar datos para mejorar el servicio.</a:t>
            </a:r>
          </a:p>
          <a:p>
            <a:pPr algn="just"/>
            <a:endParaRPr lang="en-US" sz="140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endParaRPr lang="en-US" sz="14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9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092883" y="301752"/>
            <a:ext cx="10625560" cy="609904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3336849" y="301752"/>
            <a:ext cx="6174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 panose="020B0604020202020204" pitchFamily="18" charset="0"/>
                <a:cs typeface="Aharoni" panose="02010803020104030203" pitchFamily="2" charset="-79"/>
              </a:rPr>
              <a:t>Objetivos de la aplicación</a:t>
            </a:r>
            <a:endParaRPr lang="en-US" sz="36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E223B-C246-2B31-EA3A-95BF792EE49A}"/>
              </a:ext>
            </a:extLst>
          </p:cNvPr>
          <p:cNvSpPr txBox="1"/>
          <p:nvPr/>
        </p:nvSpPr>
        <p:spPr>
          <a:xfrm>
            <a:off x="1353132" y="1315265"/>
            <a:ext cx="101416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Simplificar la búsqueda y contratación de profesionales que suplan algún tipo de necesidad.</a:t>
            </a:r>
          </a:p>
          <a:p>
            <a:pPr algn="just"/>
            <a:endParaRPr lang="es-MX" sz="20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Ofrecer una navegación intuitiva y fácil de usar en todas las funciones de la aplicación.</a:t>
            </a:r>
          </a:p>
          <a:p>
            <a:pPr algn="just"/>
            <a:endParaRPr lang="es-MX" sz="200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Asegurar un comercio electrónico seguro y transparente entre usuarios, destacando servicios, precios y perfiles.</a:t>
            </a:r>
          </a:p>
          <a:p>
            <a:pPr algn="just"/>
            <a:endParaRPr lang="es-MX" sz="200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Utilizar estrategias de marketing y gestión para fomentar contratos entre clientes y proveedores.</a:t>
            </a:r>
          </a:p>
          <a:p>
            <a:pPr algn="just"/>
            <a:endParaRPr lang="es-MX" sz="200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algn="just"/>
            <a:r>
              <a:rPr lang="es-MX" sz="20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Utilizar datos de usuarios conforme a la ley para mejorar continuamente los servicios de la aplicación.</a:t>
            </a:r>
            <a:endParaRPr lang="en-US" sz="20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793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44902C1-6DC1-FAC3-2D30-DC2365E32290}"/>
              </a:ext>
            </a:extLst>
          </p:cNvPr>
          <p:cNvSpPr/>
          <p:nvPr/>
        </p:nvSpPr>
        <p:spPr>
          <a:xfrm>
            <a:off x="2688432" y="342900"/>
            <a:ext cx="6815137" cy="6172200"/>
          </a:xfrm>
          <a:prstGeom prst="ellipse">
            <a:avLst/>
          </a:prstGeom>
          <a:solidFill>
            <a:srgbClr val="A7A3A3">
              <a:alpha val="20000"/>
            </a:srgb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59807-7D3E-5E13-EF91-1E2CC13BAB5B}"/>
              </a:ext>
            </a:extLst>
          </p:cNvPr>
          <p:cNvSpPr txBox="1"/>
          <p:nvPr/>
        </p:nvSpPr>
        <p:spPr>
          <a:xfrm>
            <a:off x="3256916" y="3429000"/>
            <a:ext cx="56781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>
                <a:latin typeface="Rockwell Extra Bold" panose="02060903040505020403" pitchFamily="18" charset="0"/>
              </a:rPr>
              <a:t>PERFILAMIENTO DE CLIENTES</a:t>
            </a:r>
            <a:endParaRPr lang="en-US" sz="4400">
              <a:latin typeface="Rockwell Extra Bold" panose="02060903040505020403" pitchFamily="18" charset="0"/>
            </a:endParaRPr>
          </a:p>
          <a:p>
            <a:endParaRPr lang="en-US"/>
          </a:p>
        </p:txBody>
      </p:sp>
      <p:pic>
        <p:nvPicPr>
          <p:cNvPr id="3" name="Graphic 2" descr="Target Audience with solid fill">
            <a:extLst>
              <a:ext uri="{FF2B5EF4-FFF2-40B4-BE49-F238E27FC236}">
                <a16:creationId xmlns:a16="http://schemas.microsoft.com/office/drawing/2014/main" id="{5C89FB56-3C1C-8879-12EB-439AEA0BD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6980" y="656863"/>
            <a:ext cx="2938040" cy="29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0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0A070BC-82B5-F73E-2184-41E2BE9169ED}"/>
              </a:ext>
            </a:extLst>
          </p:cNvPr>
          <p:cNvSpPr/>
          <p:nvPr/>
        </p:nvSpPr>
        <p:spPr>
          <a:xfrm>
            <a:off x="-2646745" y="-3321934"/>
            <a:ext cx="17485490" cy="1350186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052" name="Picture 4" descr="man sitting while holding a book watching on body of water">
            <a:extLst>
              <a:ext uri="{FF2B5EF4-FFF2-40B4-BE49-F238E27FC236}">
                <a16:creationId xmlns:a16="http://schemas.microsoft.com/office/drawing/2014/main" id="{4A53F26E-38B4-8BE9-B92B-993EC2C16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A5CDC-48D0-974F-80B9-90353F860F26}"/>
              </a:ext>
            </a:extLst>
          </p:cNvPr>
          <p:cNvSpPr txBox="1"/>
          <p:nvPr/>
        </p:nvSpPr>
        <p:spPr>
          <a:xfrm>
            <a:off x="201200" y="2362502"/>
            <a:ext cx="3711043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>
                <a:solidFill>
                  <a:schemeClr val="bg1"/>
                </a:solidFill>
                <a:latin typeface="Rockwell Extra Bold" panose="02060903040505020403" pitchFamily="18" charset="0"/>
              </a:rPr>
              <a:t>PERFILAMIENTO DE CLIENTES</a:t>
            </a:r>
            <a:endParaRPr lang="en-US" sz="280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6" name="Graphic 5" descr="Target Audience with solid fill">
            <a:extLst>
              <a:ext uri="{FF2B5EF4-FFF2-40B4-BE49-F238E27FC236}">
                <a16:creationId xmlns:a16="http://schemas.microsoft.com/office/drawing/2014/main" id="{80488DE9-3765-0155-C043-28363BFB2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127" y="425369"/>
            <a:ext cx="2063188" cy="2063188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3816F432-7B04-66C3-7814-9EC4C768FF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6196970"/>
                  </p:ext>
                </p:extLst>
              </p:nvPr>
            </p:nvGraphicFramePr>
            <p:xfrm>
              <a:off x="4560998" y="14138"/>
              <a:ext cx="6158318" cy="3464054"/>
            </p:xfrm>
            <a:graphic>
              <a:graphicData uri="http://schemas.microsoft.com/office/powerpoint/2016/sectionzoom">
                <psez:sectionZm>
                  <psez:sectionZmObj sectionId="{BDE65101-FD76-45FC-9938-04E9EA7E4DD6}">
                    <psez:zmPr id="{240A2F04-BAE3-45A7-A965-3D88E276F975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58318" cy="3464054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816F432-7B04-66C3-7814-9EC4C768FF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0998" y="14138"/>
                <a:ext cx="6158318" cy="346405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B221A72F-2E10-E4F2-346B-1492555FD1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779007"/>
                  </p:ext>
                </p:extLst>
              </p:nvPr>
            </p:nvGraphicFramePr>
            <p:xfrm>
              <a:off x="10837" y="3428960"/>
              <a:ext cx="6022444" cy="3387625"/>
            </p:xfrm>
            <a:graphic>
              <a:graphicData uri="http://schemas.microsoft.com/office/powerpoint/2016/sectionzoom">
                <psez:sectionZm>
                  <psez:sectionZmObj sectionId="{DDB13843-5291-4C97-9019-F99A4D73650C}">
                    <psez:zmPr id="{4F860DD5-B3AA-487B-ACB0-82623D62C195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22444" cy="3387625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B221A72F-2E10-E4F2-346B-1492555FD1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37" y="3428960"/>
                <a:ext cx="6022444" cy="3387625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05003A8D-D35B-8197-CA60-A418B0421A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4205665"/>
                  </p:ext>
                </p:extLst>
              </p:nvPr>
            </p:nvGraphicFramePr>
            <p:xfrm>
              <a:off x="6096000" y="3445421"/>
              <a:ext cx="5963920" cy="3354705"/>
            </p:xfrm>
            <a:graphic>
              <a:graphicData uri="http://schemas.microsoft.com/office/powerpoint/2016/sectionzoom">
                <psez:sectionZm>
                  <psez:sectionZmObj sectionId="{3C3E121B-DCBF-44C7-AE97-776D875022B9}">
                    <psez:zmPr id="{8E2C1CAE-712D-4D65-87B8-71A1D2690781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63920" cy="3354705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5003A8D-D35B-8197-CA60-A418B0421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96000" y="3445421"/>
                <a:ext cx="5963920" cy="3354705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19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6EABEF-4974-D3C4-D823-D8B32020DE99}"/>
              </a:ext>
            </a:extLst>
          </p:cNvPr>
          <p:cNvSpPr/>
          <p:nvPr/>
        </p:nvSpPr>
        <p:spPr>
          <a:xfrm>
            <a:off x="198699" y="285062"/>
            <a:ext cx="11794602" cy="6287875"/>
          </a:xfrm>
          <a:prstGeom prst="roundRect">
            <a:avLst/>
          </a:prstGeom>
          <a:solidFill>
            <a:schemeClr val="tx1">
              <a:alpha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48112-CC6E-8606-7BF0-D50A1F2C79C9}"/>
              </a:ext>
            </a:extLst>
          </p:cNvPr>
          <p:cNvSpPr txBox="1"/>
          <p:nvPr/>
        </p:nvSpPr>
        <p:spPr>
          <a:xfrm>
            <a:off x="1120506" y="405052"/>
            <a:ext cx="1003972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000">
                <a:solidFill>
                  <a:schemeClr val="bg1"/>
                </a:solidFill>
                <a:effectLst>
                  <a:outerShdw blurRad="431800" dist="38100" dir="2700000" algn="tl" rotWithShape="0">
                    <a:prstClr val="black">
                      <a:alpha val="68000"/>
                    </a:prstClr>
                  </a:outerShdw>
                </a:effectLst>
                <a:latin typeface="Amasis MT Pro Black"/>
                <a:cs typeface="Aharoni"/>
              </a:rPr>
              <a:t>Usuario que busca contratar un servicio</a:t>
            </a:r>
            <a:endParaRPr lang="en-US" sz="4000">
              <a:solidFill>
                <a:schemeClr val="bg1"/>
              </a:solidFill>
              <a:effectLst>
                <a:outerShdw blurRad="431800" dist="38100" dir="2700000" algn="tl" rotWithShape="0">
                  <a:prstClr val="black">
                    <a:alpha val="68000"/>
                  </a:prstClr>
                </a:outerShdw>
              </a:effectLst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E7EDD954-96B1-E8FC-104B-CD29C8D635F0}"/>
              </a:ext>
            </a:extLst>
          </p:cNvPr>
          <p:cNvSpPr txBox="1"/>
          <p:nvPr/>
        </p:nvSpPr>
        <p:spPr>
          <a:xfrm>
            <a:off x="457284" y="1728491"/>
            <a:ext cx="113661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Personas que requieren contratar </a:t>
            </a:r>
            <a:r>
              <a:rPr lang="es-MX" sz="2800">
                <a:solidFill>
                  <a:schemeClr val="bg1"/>
                </a:solidFill>
                <a:latin typeface="Open Sans" panose="020B0606030504020204" pitchFamily="34" charset="0"/>
              </a:rPr>
              <a:t>una solución</a:t>
            </a:r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, como carpintería, plomería, jardinería, etc.</a:t>
            </a:r>
          </a:p>
          <a:p>
            <a:pPr algn="just"/>
            <a:endParaRPr lang="es-MX" sz="28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Edad: 18-80 años.</a:t>
            </a:r>
          </a:p>
          <a:p>
            <a:pPr algn="just"/>
            <a:endParaRPr lang="es-MX" sz="28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Ubicación: Área metropolitana del Valle de Aburrá.</a:t>
            </a:r>
          </a:p>
          <a:p>
            <a:pPr algn="just"/>
            <a:endParaRPr lang="es-MX" sz="28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Perfil.</a:t>
            </a:r>
          </a:p>
          <a:p>
            <a:pPr algn="just"/>
            <a:endParaRPr lang="es-MX" sz="2800" b="0" i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just"/>
            <a:r>
              <a:rPr lang="es-MX" sz="2800" b="0" i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• Necesidades.</a:t>
            </a:r>
          </a:p>
        </p:txBody>
      </p:sp>
    </p:spTree>
    <p:extLst>
      <p:ext uri="{BB962C8B-B14F-4D97-AF65-F5344CB8AC3E}">
        <p14:creationId xmlns:p14="http://schemas.microsoft.com/office/powerpoint/2010/main" val="2843701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1ABAFF7B98C74B8115279C2D8A6443" ma:contentTypeVersion="8" ma:contentTypeDescription="Crear nuevo documento." ma:contentTypeScope="" ma:versionID="c28c78d2063a158634430f175c7c56cd">
  <xsd:schema xmlns:xsd="http://www.w3.org/2001/XMLSchema" xmlns:xs="http://www.w3.org/2001/XMLSchema" xmlns:p="http://schemas.microsoft.com/office/2006/metadata/properties" xmlns:ns3="eb746948-df89-44e0-9da9-dc09407422f7" xmlns:ns4="a34598a8-8c2d-4b43-886c-4a26e950f59b" targetNamespace="http://schemas.microsoft.com/office/2006/metadata/properties" ma:root="true" ma:fieldsID="ad8d9d2d986c11cbb6717503e73107f6" ns3:_="" ns4:_="">
    <xsd:import namespace="eb746948-df89-44e0-9da9-dc09407422f7"/>
    <xsd:import namespace="a34598a8-8c2d-4b43-886c-4a26e950f5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746948-df89-44e0-9da9-dc09407422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598a8-8c2d-4b43-886c-4a26e950f5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746948-df89-44e0-9da9-dc09407422f7" xsi:nil="true"/>
  </documentManagement>
</p:properties>
</file>

<file path=customXml/itemProps1.xml><?xml version="1.0" encoding="utf-8"?>
<ds:datastoreItem xmlns:ds="http://schemas.openxmlformats.org/officeDocument/2006/customXml" ds:itemID="{C5FB7BFE-20D2-4105-A7CB-3C11C0D4FA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FAF8C2-163A-4558-8556-3EC76A0AA728}">
  <ds:schemaRefs>
    <ds:schemaRef ds:uri="a34598a8-8c2d-4b43-886c-4a26e950f59b"/>
    <ds:schemaRef ds:uri="eb746948-df89-44e0-9da9-dc09407422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143865-8C8D-4F08-9206-CC70EED7F087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a34598a8-8c2d-4b43-886c-4a26e950f59b"/>
    <ds:schemaRef ds:uri="http://purl.org/dc/dcmitype/"/>
    <ds:schemaRef ds:uri="http://schemas.microsoft.com/office/infopath/2007/PartnerControls"/>
    <ds:schemaRef ds:uri="eb746948-df89-44e0-9da9-dc09407422f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Panorámica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Amasis MT Pro Black</vt:lpstr>
      <vt:lpstr>Arial</vt:lpstr>
      <vt:lpstr>Calibri</vt:lpstr>
      <vt:lpstr>Calibri Light</vt:lpstr>
      <vt:lpstr>Comic Sans MS</vt:lpstr>
      <vt:lpstr>Open Sans</vt:lpstr>
      <vt:lpstr>Rockwell Extra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CAMILO ARTEAGA IBARRA</dc:creator>
  <cp:lastModifiedBy>CAMILO ALVAREZ MUNOZ</cp:lastModifiedBy>
  <cp:revision>2</cp:revision>
  <dcterms:created xsi:type="dcterms:W3CDTF">2023-04-16T23:11:40Z</dcterms:created>
  <dcterms:modified xsi:type="dcterms:W3CDTF">2024-10-02T23:16:49Z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0x0101005C1ABAFF7B98C74B8115279C2D8A6443</vt:lpwstr>
  </property>
</Properties>
</file>